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7" r:id="rId12"/>
    <p:sldId id="268" r:id="rId13"/>
    <p:sldId id="270" r:id="rId14"/>
    <p:sldId id="265" r:id="rId15"/>
    <p:sldId id="266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69A63A-C0F2-2E3E-FCCB-CFA13747937E}" v="12" dt="2025-12-01T05:38:15.1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DBFB-5A57-B1DD-BE9E-67A42D348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0CA718-3F0B-2060-F30D-AD15D2A62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15318-F47C-D9D6-67B6-80C683C0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4631-FCBB-41F5-BC7A-ACC0A87E1941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87FBC-77C4-2264-7600-416BDBD0A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B2B69-BCD8-0B97-C5B4-6234CE1B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D0D8-1107-41E8-AA9C-5E304CC8F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E94CE-CD60-A9AA-E35F-38CD8AE0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97BD4-48D6-6E9F-9F12-1667A6513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E63F6-F07F-BF40-CAFC-835F88ADA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4631-FCBB-41F5-BC7A-ACC0A87E1941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4AE52-F73B-8AF8-9C52-5F4AA14B8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47236-21C2-2FEE-09CF-8503016E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D0D8-1107-41E8-AA9C-5E304CC8F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11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4E4537-252C-80F0-7800-DE015BAD5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9A73B9-572D-8E1C-6FE9-70832B42E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AA8E4-1093-B820-74CE-BAB4254A8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4631-FCBB-41F5-BC7A-ACC0A87E1941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F66F5-D8B4-EEAD-C4CF-EA94AE09D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1E418-B52E-F0C2-E4CC-6BE03ACE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D0D8-1107-41E8-AA9C-5E304CC8F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76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D079-F125-D218-CAB2-A8A2C104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84EAC-9342-5D9B-B592-BF3E7804B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57805-9A99-86A3-1FF9-AC8005C3A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4631-FCBB-41F5-BC7A-ACC0A87E1941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7CFCA-3AC3-A0CD-F96C-28A2665EC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DCEF2-50E2-9318-1103-8D9E6826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D0D8-1107-41E8-AA9C-5E304CC8F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34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AF9D-B212-92A1-842A-DAA5E2270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85314-5AF6-0535-A472-9C58535EB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FA1F7-2ECD-9A7A-D43C-92BD70A3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4631-FCBB-41F5-BC7A-ACC0A87E1941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EDBDE-05BF-B540-70CD-6894B01F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5E642-3E08-0474-6B52-62910524B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D0D8-1107-41E8-AA9C-5E304CC8F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9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F9A3B-F27A-6887-0252-6E4819F2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B4824-4A86-AA33-563A-771AF15AA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F39791-0226-C7AC-2668-69964F91A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434EE-AB54-9CF1-B542-C9FBA2A5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4631-FCBB-41F5-BC7A-ACC0A87E1941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D3D7A-B222-A7DB-8511-4C04AF0D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8329C-E269-FE15-7258-BFCB86EDB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D0D8-1107-41E8-AA9C-5E304CC8F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5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91B4-EF70-52CB-0589-A3285F05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7ECE6-780A-504F-55AF-27457B03C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2E66B-C282-3763-3069-E09CCD2DB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3132D5-915D-9FF9-1062-E506B366F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ABA085-387F-C640-12D0-F91389F039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8595DA-9885-07B7-C0C1-4A56268A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4631-FCBB-41F5-BC7A-ACC0A87E1941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E4700C-0EC4-3F34-E783-7A6DA00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725256-6418-719E-099A-2487C6F8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D0D8-1107-41E8-AA9C-5E304CC8F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48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5C61-17F3-EBF2-90D3-3B35D5D0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DB80FA-B640-3F7F-F88A-3A5484555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4631-FCBB-41F5-BC7A-ACC0A87E1941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F028F6-19ED-EF1D-3E42-1ED47A0EF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ECACF-4800-1924-B5B0-F1F81078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D0D8-1107-41E8-AA9C-5E304CC8F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5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14B35-65BB-4887-2681-2A54F41D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4631-FCBB-41F5-BC7A-ACC0A87E1941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028F7-BDA8-B544-0870-B2325438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81DB8-779D-16A0-36EA-F5F2496CF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D0D8-1107-41E8-AA9C-5E304CC8F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55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8F78D-98EE-604F-6853-BF54B8942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56C6E-D020-A612-16E8-1B33FBB9F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F3489-D01C-FF49-C56C-BD27BD96F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323BE-2523-ECCB-4282-A5CCDC4AF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4631-FCBB-41F5-BC7A-ACC0A87E1941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9F7CE-4804-0DA9-43E8-8D1094BDA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B38DE-9CED-C6BE-F353-58A5C5E5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D0D8-1107-41E8-AA9C-5E304CC8F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22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847A-1A39-3D37-22D2-282E8422F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488678-677B-1032-E491-13528CF73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6EDE92-5975-E812-8E6C-A8D37F2D6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36624-ED97-95B7-F186-81BF4B36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4631-FCBB-41F5-BC7A-ACC0A87E1941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D6B01-83F1-D63E-1FA0-48B85D22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63FAE-A811-3572-7DEE-71421D11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D0D8-1107-41E8-AA9C-5E304CC8F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79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15000"/>
                    </a14:imgEffect>
                  </a14:imgLayer>
                </a14:imgProps>
              </a:ext>
            </a:extLst>
          </a:blip>
          <a:srcRect/>
          <a:stretch>
            <a:fillRect l="-4000" t="-9000" r="-4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95771A-3B6E-E6A8-AB20-04F53992E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7816E-F60D-C36F-D16D-E14E472C0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87795-2783-D738-6A4C-82D443B0E1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4631-FCBB-41F5-BC7A-ACC0A87E1941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1301D-4BDC-5D2D-227A-865E103D3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2CF6F-A25F-E370-A650-691A0F7BA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BD0D8-1107-41E8-AA9C-5E304CC8F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77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C9D5A-774D-0C9F-FEF4-91562D1B8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en-US" sz="4800" b="1" cap="small" dirty="0">
                <a:solidFill>
                  <a:schemeClr val="bg1"/>
                </a:solidFill>
                <a:effectLst>
                  <a:outerShdw blurRad="76200" dist="63500" dir="3000000" algn="t" rotWithShape="0">
                    <a:prstClr val="black"/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Zero Trust Networks:</a:t>
            </a:r>
            <a:br>
              <a:rPr lang="en-US" sz="5400" b="1" cap="small" dirty="0">
                <a:solidFill>
                  <a:schemeClr val="bg1"/>
                </a:solidFill>
                <a:effectLst>
                  <a:outerShdw blurRad="76200" dist="63500" dir="3000000" algn="t" rotWithShape="0">
                    <a:prstClr val="black"/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2400" b="1" cap="small" dirty="0">
                <a:solidFill>
                  <a:schemeClr val="bg1"/>
                </a:solidFill>
                <a:effectLst>
                  <a:outerShdw blurRad="76200" dist="63500" dir="3000000" algn="t" rotWithShape="0">
                    <a:prstClr val="black"/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Challenges in Implementation and Deployment</a:t>
            </a:r>
            <a:endParaRPr lang="en-US" sz="5400" b="1" cap="small" dirty="0">
              <a:solidFill>
                <a:schemeClr val="bg1"/>
              </a:solidFill>
              <a:effectLst>
                <a:outerShdw blurRad="76200" dist="63500" dir="3000000" algn="t" rotWithShape="0">
                  <a:prstClr val="black"/>
                </a:outerShd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B13B1-1D91-6012-1413-54051D756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2870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b="1" cap="small" dirty="0">
                <a:solidFill>
                  <a:schemeClr val="bg1"/>
                </a:solidFill>
                <a:effectLst>
                  <a:outerShdw blurRad="76200" dist="63500" dir="3000000" algn="t" rotWithShape="0">
                    <a:prstClr val="black"/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By: Trey Hawkins, Gabriela Santos &amp; Sahasra </a:t>
            </a:r>
            <a:r>
              <a:rPr lang="en-US" sz="2000" b="1" cap="small" dirty="0" err="1">
                <a:solidFill>
                  <a:schemeClr val="bg1"/>
                </a:solidFill>
                <a:effectLst>
                  <a:outerShdw blurRad="76200" dist="63500" dir="3000000" algn="t" rotWithShape="0">
                    <a:prstClr val="black"/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Katuri</a:t>
            </a:r>
            <a:endParaRPr lang="en-US" sz="2000" dirty="0">
              <a:effectLst>
                <a:outerShdw blurRad="76200" dist="63500" dir="3000000" algn="t" rotWithShape="0">
                  <a:prstClr val="black"/>
                </a:outerShd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5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9FB70-5F27-4772-00BE-6C4B668A8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F39F-8B2A-1FD0-C82B-8A2527E0B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65125"/>
            <a:ext cx="11466576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cap="small" dirty="0">
                <a:solidFill>
                  <a:schemeClr val="bg1"/>
                </a:solidFill>
                <a:effectLst>
                  <a:outerShdw blurRad="76200" dist="63500" dir="3000000" algn="t" rotWithShape="0">
                    <a:prstClr val="black"/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Simulation - Network Segmentation and Firewall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0DBB1-AFC4-213F-89EC-998549B79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301" y="1581912"/>
            <a:ext cx="4867931" cy="4460114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pfSense</a:t>
            </a:r>
            <a:r>
              <a:rPr lang="en-US" dirty="0">
                <a:solidFill>
                  <a:schemeClr val="bg1"/>
                </a:solidFill>
              </a:rPr>
              <a:t> virtual firewall deployed with interfaces mapped to WAN, LAN, and DMZ.</a:t>
            </a:r>
          </a:p>
          <a:p>
            <a:r>
              <a:rPr lang="en-US" dirty="0">
                <a:solidFill>
                  <a:schemeClr val="bg1"/>
                </a:solidFill>
              </a:rPr>
              <a:t>Firewall rules implemented with access-control lists (ACLs).</a:t>
            </a:r>
          </a:p>
          <a:p>
            <a:r>
              <a:rPr lang="en-US" dirty="0">
                <a:solidFill>
                  <a:schemeClr val="bg1"/>
                </a:solidFill>
              </a:rPr>
              <a:t>Logging enabled on all rules to track violations.</a:t>
            </a:r>
          </a:p>
          <a:p>
            <a:r>
              <a:rPr lang="en-US" dirty="0">
                <a:solidFill>
                  <a:schemeClr val="bg1"/>
                </a:solidFill>
              </a:rPr>
              <a:t>Nmap scans validated exposed ports.	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24FE1D-9486-6489-87A2-288ECB1E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859" y="1316743"/>
            <a:ext cx="4054175" cy="522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28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6C6F0-E311-F58F-6A5F-D603C908F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1974-BE02-4FC3-B19F-E1806C6A1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cap="small" dirty="0">
                <a:solidFill>
                  <a:schemeClr val="bg1"/>
                </a:solidFill>
                <a:effectLst>
                  <a:outerShdw blurRad="76200" dist="63500" dir="3000000" algn="t" rotWithShape="0">
                    <a:prstClr val="black"/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Simulation - IDS/IPS Configuration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C9BA1-3370-400C-6DBB-FA686001E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008" y="1825625"/>
            <a:ext cx="9671901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Snort installed on a dedicated VM to monitor traffic.</a:t>
            </a:r>
          </a:p>
          <a:p>
            <a:r>
              <a:rPr lang="en-US" dirty="0">
                <a:solidFill>
                  <a:schemeClr val="bg1"/>
                </a:solidFill>
              </a:rPr>
              <a:t>Predefined rule sets enabled to detect threats.</a:t>
            </a:r>
          </a:p>
          <a:p>
            <a:r>
              <a:rPr lang="en-US" dirty="0">
                <a:solidFill>
                  <a:schemeClr val="bg1"/>
                </a:solidFill>
              </a:rPr>
              <a:t>Custom signatures addressed lab-specific concerns.</a:t>
            </a:r>
          </a:p>
          <a:p>
            <a:r>
              <a:rPr lang="en-US" dirty="0">
                <a:solidFill>
                  <a:schemeClr val="bg1"/>
                </a:solidFill>
              </a:rPr>
              <a:t>Alerts tuned to minimize false positives.</a:t>
            </a:r>
          </a:p>
          <a:p>
            <a:r>
              <a:rPr lang="en-US" dirty="0">
                <a:solidFill>
                  <a:schemeClr val="bg1"/>
                </a:solidFill>
              </a:rPr>
              <a:t>Simulated attacks with Metasploit and custom scripts.	-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-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-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359592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82C67-F7D4-6A0A-8ACC-615ADED00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8D55F-2B6D-A908-88E9-726EBBF54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" y="365125"/>
            <a:ext cx="1167688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cap="small" dirty="0">
                <a:solidFill>
                  <a:schemeClr val="bg1"/>
                </a:solidFill>
                <a:effectLst>
                  <a:outerShdw blurRad="76200" dist="63500" dir="3000000" algn="t" rotWithShape="0">
                    <a:prstClr val="black"/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Simulation - Testing &amp; Security Assessment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13C34-4340-16E2-2D62-E42F3AE0E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008" y="1825625"/>
            <a:ext cx="9671901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Comprehensive penetration tests with Nmap and Metasploit.</a:t>
            </a:r>
          </a:p>
          <a:p>
            <a:r>
              <a:rPr lang="en-US" dirty="0">
                <a:solidFill>
                  <a:schemeClr val="bg1"/>
                </a:solidFill>
              </a:rPr>
              <a:t>Cross-segment attack paths and external threat scenarios </a:t>
            </a:r>
            <a:r>
              <a:rPr lang="en-US" dirty="0" err="1">
                <a:solidFill>
                  <a:schemeClr val="bg1"/>
                </a:solidFill>
              </a:rPr>
              <a:t>explored.Security</a:t>
            </a:r>
            <a:r>
              <a:rPr lang="en-US" dirty="0">
                <a:solidFill>
                  <a:schemeClr val="bg1"/>
                </a:solidFill>
              </a:rPr>
              <a:t> validation verified firewall and VPN tunnel functionality.</a:t>
            </a:r>
          </a:p>
          <a:p>
            <a:r>
              <a:rPr lang="en-US" dirty="0">
                <a:solidFill>
                  <a:schemeClr val="bg1"/>
                </a:solidFill>
              </a:rPr>
              <a:t>IDS/IPS logs reviewed to ensure accurate capture of malicious activity.</a:t>
            </a:r>
          </a:p>
          <a:p>
            <a:r>
              <a:rPr lang="en-US" dirty="0">
                <a:solidFill>
                  <a:schemeClr val="bg1"/>
                </a:solidFill>
              </a:rPr>
              <a:t>Risk assessment documented vulnerabilities and mitigation strategies.	- 	 </a:t>
            </a:r>
          </a:p>
        </p:txBody>
      </p:sp>
    </p:spTree>
    <p:extLst>
      <p:ext uri="{BB962C8B-B14F-4D97-AF65-F5344CB8AC3E}">
        <p14:creationId xmlns:p14="http://schemas.microsoft.com/office/powerpoint/2010/main" val="2593757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B1C95-AE36-507B-02F5-9BBA6E87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3240-A74F-98B8-CF8C-A3E9F7423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" y="365125"/>
            <a:ext cx="1167688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cap="small" dirty="0">
                <a:solidFill>
                  <a:schemeClr val="bg1"/>
                </a:solidFill>
                <a:effectLst>
                  <a:outerShdw blurRad="76200" dist="63500" dir="3000000" algn="t" rotWithShape="0">
                    <a:prstClr val="black"/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Simulation - Findings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DD7C0-A317-EBA1-3014-9EF61660B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008" y="1825625"/>
            <a:ext cx="9671901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Inability to implement identity-based rules with </a:t>
            </a:r>
            <a:r>
              <a:rPr lang="en-US" dirty="0" err="1">
                <a:solidFill>
                  <a:schemeClr val="bg1"/>
                </a:solidFill>
              </a:rPr>
              <a:t>pfSense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Lack of user authentication protection in the ZTN model.</a:t>
            </a:r>
          </a:p>
          <a:p>
            <a:r>
              <a:rPr lang="en-US" dirty="0">
                <a:solidFill>
                  <a:schemeClr val="bg1"/>
                </a:solidFill>
              </a:rPr>
              <a:t>Explicit firewall rules required for each network segment, increasing complexity.</a:t>
            </a:r>
          </a:p>
          <a:p>
            <a:r>
              <a:rPr lang="en-US" dirty="0">
                <a:solidFill>
                  <a:schemeClr val="bg1"/>
                </a:solidFill>
              </a:rPr>
              <a:t>Omission of a single rule could create vulnerabilities.</a:t>
            </a:r>
          </a:p>
          <a:p>
            <a:r>
              <a:rPr lang="en-US" dirty="0">
                <a:solidFill>
                  <a:schemeClr val="bg1"/>
                </a:solidFill>
              </a:rPr>
              <a:t>Importance of meticulous planning and validation in firewall configuration.	 </a:t>
            </a:r>
          </a:p>
        </p:txBody>
      </p:sp>
    </p:spTree>
    <p:extLst>
      <p:ext uri="{BB962C8B-B14F-4D97-AF65-F5344CB8AC3E}">
        <p14:creationId xmlns:p14="http://schemas.microsoft.com/office/powerpoint/2010/main" val="40483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48116-EB1F-2638-CAF4-A7DAD7A76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2DEB3-183E-98DC-9DF7-77D39B67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cap="small" dirty="0">
                <a:solidFill>
                  <a:schemeClr val="bg1"/>
                </a:solidFill>
                <a:effectLst>
                  <a:outerShdw blurRad="76200" dist="63500" dir="3000000" algn="t" rotWithShape="0">
                    <a:prstClr val="black"/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Deployment Considerations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D48DC-45B8-FE8D-8BF5-2D45ABAF4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008" y="1825625"/>
            <a:ext cx="9671901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Identity and Access Management (IAM): Implement robust identity verification and access management controls.</a:t>
            </a:r>
          </a:p>
          <a:p>
            <a:r>
              <a:rPr lang="en-US" dirty="0">
                <a:solidFill>
                  <a:schemeClr val="bg1"/>
                </a:solidFill>
              </a:rPr>
              <a:t>Multi-factor authentication (MFA): Ensure that only authorized users gain access to resources.</a:t>
            </a:r>
          </a:p>
          <a:p>
            <a:r>
              <a:rPr lang="en-US" dirty="0">
                <a:solidFill>
                  <a:schemeClr val="bg1"/>
                </a:solidFill>
              </a:rPr>
              <a:t>Micro-Segmentation: Divide the network into smaller, isolated segments.</a:t>
            </a:r>
          </a:p>
          <a:p>
            <a:r>
              <a:rPr lang="en-US" dirty="0">
                <a:solidFill>
                  <a:schemeClr val="bg1"/>
                </a:solidFill>
              </a:rPr>
              <a:t>Continuous Monitoring: Deploy continuous monitoring systems to detect anomalies and threats in real-time.</a:t>
            </a:r>
          </a:p>
          <a:p>
            <a:r>
              <a:rPr lang="en-US" dirty="0">
                <a:solidFill>
                  <a:schemeClr val="bg1"/>
                </a:solidFill>
              </a:rPr>
              <a:t>Explicit Security Policies: Establish clear and explicit security policies for all network traffic.</a:t>
            </a:r>
          </a:p>
          <a:p>
            <a:r>
              <a:rPr lang="en-US" dirty="0">
                <a:solidFill>
                  <a:schemeClr val="bg1"/>
                </a:solidFill>
              </a:rPr>
              <a:t>Data Encryption: Encrypt data both in transit and at rest.</a:t>
            </a:r>
          </a:p>
          <a:p>
            <a:r>
              <a:rPr lang="en-US" dirty="0">
                <a:solidFill>
                  <a:schemeClr val="bg1"/>
                </a:solidFill>
              </a:rPr>
              <a:t>Zero Trust Mindset: Adopt a zero-trust mindset throughout the organization.</a:t>
            </a:r>
          </a:p>
        </p:txBody>
      </p:sp>
    </p:spTree>
    <p:extLst>
      <p:ext uri="{BB962C8B-B14F-4D97-AF65-F5344CB8AC3E}">
        <p14:creationId xmlns:p14="http://schemas.microsoft.com/office/powerpoint/2010/main" val="1641855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96979-9887-1B56-33F0-B968E23E3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6C799-6CB4-A1CF-C600-A5A4A838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cap="small" dirty="0">
                <a:solidFill>
                  <a:schemeClr val="bg1"/>
                </a:solidFill>
                <a:effectLst>
                  <a:outerShdw blurRad="76200" dist="63500" dir="3000000" algn="t" rotWithShape="0">
                    <a:prstClr val="black"/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Conclusion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04403-AEC6-6BD6-431B-14ECEA31B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008" y="1825625"/>
            <a:ext cx="9671901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ZTA replaces perimeter-based protection with ongoing verification and strict separation.</a:t>
            </a:r>
          </a:p>
          <a:p>
            <a:r>
              <a:rPr lang="en-US" dirty="0">
                <a:solidFill>
                  <a:schemeClr val="bg1"/>
                </a:solidFill>
              </a:rPr>
              <a:t>The simulation showed the advantages and challenges of ZT implementation.</a:t>
            </a:r>
          </a:p>
          <a:p>
            <a:r>
              <a:rPr lang="en-US" dirty="0">
                <a:solidFill>
                  <a:schemeClr val="bg1"/>
                </a:solidFill>
              </a:rPr>
              <a:t>Micro-segmentation, controlled access, and constant monitoring enhanced security.</a:t>
            </a:r>
          </a:p>
          <a:p>
            <a:r>
              <a:rPr lang="en-US" dirty="0">
                <a:solidFill>
                  <a:schemeClr val="bg1"/>
                </a:solidFill>
              </a:rPr>
              <a:t>ZT policies can limit lateral movement and offer solid defense against attacks.</a:t>
            </a:r>
          </a:p>
          <a:p>
            <a:r>
              <a:rPr lang="en-US" dirty="0">
                <a:solidFill>
                  <a:schemeClr val="bg1"/>
                </a:solidFill>
              </a:rPr>
              <a:t>Organizations can improve their security posture with proper planning, configuration, and monitoring.</a:t>
            </a:r>
          </a:p>
        </p:txBody>
      </p:sp>
    </p:spTree>
    <p:extLst>
      <p:ext uri="{BB962C8B-B14F-4D97-AF65-F5344CB8AC3E}">
        <p14:creationId xmlns:p14="http://schemas.microsoft.com/office/powerpoint/2010/main" val="2802185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50ED1-73C8-F357-44BC-A6134B276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5C8E-05D9-D680-D55C-793430C7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cap="small" dirty="0">
                <a:solidFill>
                  <a:schemeClr val="bg1"/>
                </a:solidFill>
                <a:effectLst>
                  <a:outerShdw blurRad="76200" dist="63500" dir="3000000" algn="t" rotWithShape="0">
                    <a:prstClr val="black"/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References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D35E1-C0C0-2229-0611-C32507770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008" y="1825625"/>
            <a:ext cx="9671901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Chuan, T., </a:t>
            </a:r>
            <a:r>
              <a:rPr lang="en-US" dirty="0" err="1">
                <a:solidFill>
                  <a:schemeClr val="bg1"/>
                </a:solidFill>
              </a:rPr>
              <a:t>Lv</a:t>
            </a:r>
            <a:r>
              <a:rPr lang="en-US" dirty="0">
                <a:solidFill>
                  <a:schemeClr val="bg1"/>
                </a:solidFill>
              </a:rPr>
              <a:t>, Y., Qi, Z., Xie, L., &amp; Guo, W. (2020). An Implementation Method of Zero-trust Architecture. Journal of Physics: Conference Series, 1651(10.1088/1742-6596/1651/1/012010), 012010. https://doi.org/10.1088/1742-6596/1651/1/012010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Lund, B. D., Lee, T.-H., Wang, Z., Wang, T., &amp; </a:t>
            </a:r>
            <a:r>
              <a:rPr lang="en-US" dirty="0" err="1">
                <a:solidFill>
                  <a:schemeClr val="bg1"/>
                </a:solidFill>
              </a:rPr>
              <a:t>Mannuru</a:t>
            </a:r>
            <a:r>
              <a:rPr lang="en-US" dirty="0">
                <a:solidFill>
                  <a:schemeClr val="bg1"/>
                </a:solidFill>
              </a:rPr>
              <a:t>, N. R. (2024). Zero Trust Cybersecurity: Procedures and Considerations in Context. Encyclopedia, 4(4), 1520–1533. https://doi.org/10.3390/encyclopedia4040099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Mushtaq, S., Mohsin, M., &amp; Mushtaq, M. M. (2025). A Systematic Literature Review on the Implementation and Challenges of Zero Trust Architecture Across Domains. Sensors, 25(19), 6118. https://doi.org/10.3390/s25196118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Reddy, R. P. (2025). Zero Trust Architectures in Modern Enterprises: Principles, Implementation Challenges, and Best Practices. International Journal of Computer Trends and Technology, 73(6), 48–57. https://doi.org/10.14445/22312803/ijctt-v73i6p107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Rose, S., Borchert, O., Mitchell, S., &amp; Connelly, S. (2020). Zero trust architecture. NIST Special Publication 800-207, 1(800-207). https://doi.org/10.6028/nist.sp.800-207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Shaikh, al. (2024). Zero Trust Security Paradigm: A Comprehensive Survey and Research Analysis. Deleted Journal, 19(2), 28–37. https://doi.org/10.52783/jes.688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Yeoh, W., Liu, M., Shore, M., &amp; Jiang, F. (2023). Zero trust cybersecurity: Critical success factors and A maturity assessment framework. Computers &amp; Security, 133(1), 103412. https://doi.org/10.1016/j.cose.2023.103412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793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FF40-7743-FE18-B82C-5BF64116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cap="small" dirty="0">
                <a:solidFill>
                  <a:schemeClr val="bg1"/>
                </a:solidFill>
                <a:effectLst>
                  <a:outerShdw blurRad="76200" dist="63500" dir="3000000" algn="t" rotWithShape="0">
                    <a:prstClr val="black"/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Abstract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00E8E-8CA5-A6C8-6A66-F9DF9AC5E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008" y="1825625"/>
            <a:ext cx="9671901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Traditional security models are insufficient against evolving cyber threats.</a:t>
            </a:r>
          </a:p>
          <a:p>
            <a:r>
              <a:rPr lang="en-US" dirty="0">
                <a:solidFill>
                  <a:schemeClr val="bg1"/>
                </a:solidFill>
              </a:rPr>
              <a:t>Zero Trust assumes threats are both inside and outside the network.</a:t>
            </a:r>
          </a:p>
          <a:p>
            <a:r>
              <a:rPr lang="en-US" dirty="0">
                <a:solidFill>
                  <a:schemeClr val="bg1"/>
                </a:solidFill>
              </a:rPr>
              <a:t>Strict verification for every access request.</a:t>
            </a:r>
          </a:p>
          <a:p>
            <a:r>
              <a:rPr lang="en-US" dirty="0">
                <a:solidFill>
                  <a:schemeClr val="bg1"/>
                </a:solidFill>
              </a:rPr>
              <a:t>Challenges: Integration with legacy systems, user experience, managing verification protocols.</a:t>
            </a:r>
          </a:p>
          <a:p>
            <a:r>
              <a:rPr lang="en-US" dirty="0">
                <a:solidFill>
                  <a:schemeClr val="bg1"/>
                </a:solidFill>
              </a:rPr>
              <a:t>Goal: Provide a roadmap for organizations to reinforce security posture.</a:t>
            </a:r>
          </a:p>
        </p:txBody>
      </p:sp>
    </p:spTree>
    <p:extLst>
      <p:ext uri="{BB962C8B-B14F-4D97-AF65-F5344CB8AC3E}">
        <p14:creationId xmlns:p14="http://schemas.microsoft.com/office/powerpoint/2010/main" val="112464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599A3-5BC8-5C4B-12EB-1790D76B6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5556-25E2-5A39-242E-9FF25F24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cap="small" dirty="0">
                <a:solidFill>
                  <a:schemeClr val="bg1"/>
                </a:solidFill>
                <a:effectLst>
                  <a:outerShdw blurRad="76200" dist="63500" dir="3000000" algn="t" rotWithShape="0">
                    <a:prstClr val="black"/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Introduction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342B2-2133-6F1F-D0F0-5270E5EA5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008" y="1825625"/>
            <a:ext cx="9671901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Zero Trust Networks (ZTN): Signify a shift in cybersecurity.</a:t>
            </a:r>
          </a:p>
          <a:p>
            <a:r>
              <a:rPr lang="en-US" dirty="0">
                <a:solidFill>
                  <a:schemeClr val="bg1"/>
                </a:solidFill>
              </a:rPr>
              <a:t>Emphasizes strict identity verification and least privilege as a baseline.</a:t>
            </a:r>
          </a:p>
          <a:p>
            <a:r>
              <a:rPr lang="en-US" dirty="0">
                <a:solidFill>
                  <a:schemeClr val="bg1"/>
                </a:solidFill>
              </a:rPr>
              <a:t>Traditional networks based on implicit trust are no longer sufficient.</a:t>
            </a:r>
          </a:p>
          <a:p>
            <a:r>
              <a:rPr lang="en-US" dirty="0">
                <a:solidFill>
                  <a:schemeClr val="bg1"/>
                </a:solidFill>
              </a:rPr>
              <a:t>Paper explores ZTN implementation challenges and offers solutions.</a:t>
            </a:r>
          </a:p>
        </p:txBody>
      </p:sp>
    </p:spTree>
    <p:extLst>
      <p:ext uri="{BB962C8B-B14F-4D97-AF65-F5344CB8AC3E}">
        <p14:creationId xmlns:p14="http://schemas.microsoft.com/office/powerpoint/2010/main" val="224841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D646E-9B98-5C78-7D9E-E74EF77C0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58C53-26DC-42FE-A9ED-D8272504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cap="small" dirty="0">
                <a:solidFill>
                  <a:schemeClr val="bg1"/>
                </a:solidFill>
                <a:effectLst>
                  <a:outerShdw blurRad="76200" dist="63500" dir="3000000" algn="t" rotWithShape="0">
                    <a:prstClr val="black"/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What is Zero Trust?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C95E-6AF3-FFA5-05F3-F2DB35566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008" y="1825625"/>
            <a:ext cx="967190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"</a:t>
            </a:r>
            <a:r>
              <a:rPr lang="en-US" i="1" dirty="0">
                <a:solidFill>
                  <a:schemeClr val="bg1"/>
                </a:solidFill>
              </a:rPr>
              <a:t>Zero trust (ZT) provides a collection of concepts and ideas designed to minimize uncertainty in enforcing accurate, least privilege per-request access decisions..." </a:t>
            </a:r>
            <a:r>
              <a:rPr lang="en-US" dirty="0">
                <a:solidFill>
                  <a:schemeClr val="bg1"/>
                </a:solidFill>
              </a:rPr>
              <a:t>– NIST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						</a:t>
            </a:r>
            <a:r>
              <a:rPr lang="en-US" sz="2400" dirty="0">
                <a:solidFill>
                  <a:schemeClr val="bg1"/>
                </a:solidFill>
              </a:rPr>
              <a:t>(Rose et al., 2020)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Zero Trust Architecture (ZTA): Cybersecurity plan using zero trust concepts.</a:t>
            </a:r>
          </a:p>
          <a:p>
            <a:r>
              <a:rPr lang="en-US" dirty="0">
                <a:solidFill>
                  <a:schemeClr val="bg1"/>
                </a:solidFill>
              </a:rPr>
              <a:t>Focus: Safeguarding assets, workflows, and network accounts.</a:t>
            </a:r>
          </a:p>
        </p:txBody>
      </p:sp>
    </p:spTree>
    <p:extLst>
      <p:ext uri="{BB962C8B-B14F-4D97-AF65-F5344CB8AC3E}">
        <p14:creationId xmlns:p14="http://schemas.microsoft.com/office/powerpoint/2010/main" val="2363371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9E64E-3258-C27B-3F7A-4AB396B92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B1982-4C42-8342-5AFE-E13FF26CD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cap="small" dirty="0">
                <a:solidFill>
                  <a:schemeClr val="bg1"/>
                </a:solidFill>
                <a:effectLst>
                  <a:outerShdw blurRad="76200" dist="63500" dir="3000000" algn="t" rotWithShape="0">
                    <a:prstClr val="black"/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Relevance of Zero Trust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48CE0-A581-6161-6C4E-992F39AAB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008" y="1825625"/>
            <a:ext cx="9671901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Proactive approach to cybersecurity.</a:t>
            </a:r>
          </a:p>
          <a:p>
            <a:r>
              <a:rPr lang="en-US" dirty="0">
                <a:solidFill>
                  <a:schemeClr val="bg1"/>
                </a:solidFill>
              </a:rPr>
              <a:t>Benefits: Minimized risk of breaches, better data protection, improved security posture.</a:t>
            </a:r>
          </a:p>
          <a:p>
            <a:r>
              <a:rPr lang="en-US" dirty="0">
                <a:solidFill>
                  <a:schemeClr val="bg1"/>
                </a:solidFill>
              </a:rPr>
              <a:t>Improved trust between organizations and their customers.</a:t>
            </a:r>
          </a:p>
          <a:p>
            <a:r>
              <a:rPr lang="en-US" dirty="0">
                <a:solidFill>
                  <a:schemeClr val="bg1"/>
                </a:solidFill>
              </a:rPr>
              <a:t>Relevant to government, finance, healthcare, and other sectors.</a:t>
            </a:r>
          </a:p>
        </p:txBody>
      </p:sp>
    </p:spTree>
    <p:extLst>
      <p:ext uri="{BB962C8B-B14F-4D97-AF65-F5344CB8AC3E}">
        <p14:creationId xmlns:p14="http://schemas.microsoft.com/office/powerpoint/2010/main" val="1514412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21E0A-62E3-05BD-ED96-039B0BA4C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A4995-F378-42B2-E461-05F99DF6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cap="small" dirty="0">
                <a:solidFill>
                  <a:schemeClr val="bg1"/>
                </a:solidFill>
                <a:effectLst>
                  <a:outerShdw blurRad="76200" dist="63500" dir="3000000" algn="t" rotWithShape="0">
                    <a:prstClr val="black"/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Zero Trust Framework: Design Principles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8446B-9426-EB1F-D0BD-54C250AD4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5625"/>
            <a:ext cx="10515600" cy="433743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Verify Explicitly: Constant authentication and authorization based on user identity, device health, location, and risk signals.</a:t>
            </a:r>
          </a:p>
          <a:p>
            <a:r>
              <a:rPr lang="en-US" dirty="0">
                <a:solidFill>
                  <a:schemeClr val="bg1"/>
                </a:solidFill>
              </a:rPr>
              <a:t>Least-Privilege Access: Grant only necessary permissions, limiting exposure.</a:t>
            </a:r>
          </a:p>
          <a:p>
            <a:r>
              <a:rPr lang="en-US" dirty="0">
                <a:solidFill>
                  <a:schemeClr val="bg1"/>
                </a:solidFill>
              </a:rPr>
              <a:t>Assume Breach: Treat the network as already penetrated; use segmentation and monitoring.</a:t>
            </a:r>
          </a:p>
          <a:p>
            <a:r>
              <a:rPr lang="en-US" dirty="0">
                <a:solidFill>
                  <a:schemeClr val="bg1"/>
                </a:solidFill>
              </a:rPr>
              <a:t>Micro-Segmentation: Divide the network into controlled zones to contain threats.</a:t>
            </a:r>
          </a:p>
          <a:p>
            <a:r>
              <a:rPr lang="en-US" dirty="0">
                <a:solidFill>
                  <a:schemeClr val="bg1"/>
                </a:solidFill>
              </a:rPr>
              <a:t>Continuous Monitoring &amp; Analytics: Use AI to detect anomalies and trigger automated responses.</a:t>
            </a:r>
          </a:p>
        </p:txBody>
      </p:sp>
    </p:spTree>
    <p:extLst>
      <p:ext uri="{BB962C8B-B14F-4D97-AF65-F5344CB8AC3E}">
        <p14:creationId xmlns:p14="http://schemas.microsoft.com/office/powerpoint/2010/main" val="3385490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31A87-1941-0643-835A-B5A57374D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9701-1736-C826-65B4-EB5A6927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cap="small" dirty="0">
                <a:solidFill>
                  <a:schemeClr val="bg1"/>
                </a:solidFill>
                <a:effectLst>
                  <a:outerShdw blurRad="76200" dist="63500" dir="3000000" algn="t" rotWithShape="0">
                    <a:prstClr val="black"/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Implementation Components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84BFF-EFCE-080F-FC4E-4DC4CC381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712" y="1563624"/>
            <a:ext cx="10027197" cy="4613339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Multifactor Authentication (MFA): Requires multiple proofs of identity.</a:t>
            </a:r>
          </a:p>
          <a:p>
            <a:r>
              <a:rPr lang="en-US" dirty="0">
                <a:solidFill>
                  <a:schemeClr val="bg1"/>
                </a:solidFill>
              </a:rPr>
              <a:t>Least Privilege Access: Authenticate users at the application level, limiting lateral movement.</a:t>
            </a:r>
          </a:p>
          <a:p>
            <a:r>
              <a:rPr lang="en-US" dirty="0">
                <a:solidFill>
                  <a:schemeClr val="bg1"/>
                </a:solidFill>
              </a:rPr>
              <a:t>Network Segmentation and Micro-Segmentation: Isolate network areas to minimize damage.</a:t>
            </a:r>
          </a:p>
          <a:p>
            <a:r>
              <a:rPr lang="en-US" dirty="0">
                <a:solidFill>
                  <a:schemeClr val="bg1"/>
                </a:solidFill>
              </a:rPr>
              <a:t>Identity and Access Management (IAM): Validates user identity and access rights.</a:t>
            </a:r>
          </a:p>
          <a:p>
            <a:r>
              <a:rPr lang="en-US" dirty="0">
                <a:solidFill>
                  <a:schemeClr val="bg1"/>
                </a:solidFill>
              </a:rPr>
              <a:t>Endpoint Security: Ensures all connecting devices meet security standards.</a:t>
            </a:r>
          </a:p>
          <a:p>
            <a:r>
              <a:rPr lang="en-US" dirty="0">
                <a:solidFill>
                  <a:schemeClr val="bg1"/>
                </a:solidFill>
              </a:rPr>
              <a:t>Continuous Monitoring: AI-driven oversight to flag suspicious behavior.</a:t>
            </a:r>
          </a:p>
        </p:txBody>
      </p:sp>
    </p:spTree>
    <p:extLst>
      <p:ext uri="{BB962C8B-B14F-4D97-AF65-F5344CB8AC3E}">
        <p14:creationId xmlns:p14="http://schemas.microsoft.com/office/powerpoint/2010/main" val="423015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176C1-78AA-06E8-A112-65167260F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0297-C787-74B3-C1E6-337DA01A8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cap="small" dirty="0">
                <a:solidFill>
                  <a:schemeClr val="bg1"/>
                </a:solidFill>
                <a:effectLst>
                  <a:outerShdw blurRad="76200" dist="63500" dir="3000000" algn="t" rotWithShape="0">
                    <a:prstClr val="black"/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Real-World Implementation Challenges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81B60-101F-02A9-70F5-8184DD2CD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712" y="1563624"/>
            <a:ext cx="10027197" cy="46133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Legacy System Integration: Difficult to integrate systems lacking modern security features.</a:t>
            </a:r>
          </a:p>
          <a:p>
            <a:r>
              <a:rPr lang="en-US" dirty="0">
                <a:solidFill>
                  <a:schemeClr val="bg1"/>
                </a:solidFill>
              </a:rPr>
              <a:t>Policy Management: Creating dynamic, risk-based policies is complex.</a:t>
            </a:r>
          </a:p>
          <a:p>
            <a:r>
              <a:rPr lang="en-US" dirty="0">
                <a:solidFill>
                  <a:schemeClr val="bg1"/>
                </a:solidFill>
              </a:rPr>
              <a:t>Monitoring: Requires advanced tools and techniques for network traffic visibility.</a:t>
            </a:r>
          </a:p>
          <a:p>
            <a:r>
              <a:rPr lang="en-US" dirty="0">
                <a:solidFill>
                  <a:schemeClr val="bg1"/>
                </a:solidFill>
              </a:rPr>
              <a:t>Authentication: Implementing MFA for all users and devices adds complexity.</a:t>
            </a:r>
          </a:p>
        </p:txBody>
      </p:sp>
    </p:spTree>
    <p:extLst>
      <p:ext uri="{BB962C8B-B14F-4D97-AF65-F5344CB8AC3E}">
        <p14:creationId xmlns:p14="http://schemas.microsoft.com/office/powerpoint/2010/main" val="413677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DADDC-CBF8-BAA9-9C3E-718643B47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D7F4-D40E-46B5-4661-2C5E7CE4F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1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cap="small" dirty="0">
                <a:solidFill>
                  <a:schemeClr val="bg1"/>
                </a:solidFill>
                <a:effectLst>
                  <a:outerShdw blurRad="76200" dist="63500" dir="3000000" algn="t" rotWithShape="0">
                    <a:prstClr val="black"/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Simulation: Design and Network Topology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F532B-ECBA-7739-5A72-958B31012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537" y="1216152"/>
            <a:ext cx="10515600" cy="189705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Virtualized environment using VMware and GNS3.</a:t>
            </a:r>
          </a:p>
          <a:p>
            <a:r>
              <a:rPr lang="en-US" dirty="0">
                <a:solidFill>
                  <a:schemeClr val="bg1"/>
                </a:solidFill>
              </a:rPr>
              <a:t>Segments with VLANs for Sales, HR, and R&amp;D.</a:t>
            </a:r>
          </a:p>
          <a:p>
            <a:r>
              <a:rPr lang="en-US" dirty="0">
                <a:solidFill>
                  <a:schemeClr val="bg1"/>
                </a:solidFill>
              </a:rPr>
              <a:t>DMZ established for a public-facing server.</a:t>
            </a:r>
          </a:p>
          <a:p>
            <a:r>
              <a:rPr lang="en-US" dirty="0">
                <a:solidFill>
                  <a:schemeClr val="bg1"/>
                </a:solidFill>
              </a:rPr>
              <a:t>VLANs configured on switches to enforce segmentation.</a:t>
            </a:r>
          </a:p>
        </p:txBody>
      </p:sp>
      <p:pic>
        <p:nvPicPr>
          <p:cNvPr id="5" name="Picture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D769FD8F-BD8C-7EE6-F1ED-689B7D2E5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461" y="3026834"/>
            <a:ext cx="6675300" cy="376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98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1190</Words>
  <Application>Microsoft Office PowerPoint</Application>
  <PresentationFormat>Widescreen</PresentationFormat>
  <Paragraphs>94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Zero Trust Networks: Challenges in Implementation and Deployment</vt:lpstr>
      <vt:lpstr>Abstract</vt:lpstr>
      <vt:lpstr>Introduction</vt:lpstr>
      <vt:lpstr>What is Zero Trust?</vt:lpstr>
      <vt:lpstr>Relevance of Zero Trust</vt:lpstr>
      <vt:lpstr> Zero Trust Framework: Design Principles</vt:lpstr>
      <vt:lpstr>Implementation Components</vt:lpstr>
      <vt:lpstr>Real-World Implementation Challenges</vt:lpstr>
      <vt:lpstr>Simulation: Design and Network Topology</vt:lpstr>
      <vt:lpstr>Simulation - Network Segmentation and Firewall</vt:lpstr>
      <vt:lpstr>Simulation - IDS/IPS Configuration</vt:lpstr>
      <vt:lpstr>Simulation - Testing &amp; Security Assessment</vt:lpstr>
      <vt:lpstr>Simulation - Findings</vt:lpstr>
      <vt:lpstr>Deployment Considerations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Gabriela Santos</dc:creator>
  <cp:lastModifiedBy>Gabriela Santos</cp:lastModifiedBy>
  <cp:revision>14</cp:revision>
  <dcterms:created xsi:type="dcterms:W3CDTF">2025-11-28T20:50:17Z</dcterms:created>
  <dcterms:modified xsi:type="dcterms:W3CDTF">2025-12-01T05:52:54Z</dcterms:modified>
</cp:coreProperties>
</file>